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Inter Bold" charset="1" panose="020B0802030000000004"/>
      <p:regular r:id="rId18"/>
    </p:embeddedFont>
    <p:embeddedFont>
      <p:font typeface="Open Sans" charset="1" panose="00000000000000000000"/>
      <p:regular r:id="rId19"/>
    </p:embeddedFont>
    <p:embeddedFont>
      <p:font typeface="Open Sans Bold" charset="1" panose="00000000000000000000"/>
      <p:regular r:id="rId20"/>
    </p:embeddedFont>
    <p:embeddedFont>
      <p:font typeface="Open Sans Semi-Bold" charset="1" panose="00000000000000000000"/>
      <p:regular r:id="rId21"/>
    </p:embeddedFont>
    <p:embeddedFont>
      <p:font typeface="Inter Medium" charset="1" panose="02000503000000020004"/>
      <p:regular r:id="rId22"/>
    </p:embeddedFont>
    <p:embeddedFont>
      <p:font typeface="Open Sans Italics" charset="1" panose="00000000000000000000"/>
      <p:regular r:id="rId23"/>
    </p:embeddedFont>
    <p:embeddedFont>
      <p:font typeface="Open Sans Medium" charset="1" panose="00000000000000000000"/>
      <p:regular r:id="rId24"/>
    </p:embeddedFont>
    <p:embeddedFont>
      <p:font typeface="Poppins" charset="1" panose="00000500000000000000"/>
      <p:regular r:id="rId25"/>
    </p:embeddedFont>
    <p:embeddedFont>
      <p:font typeface="Open Sans Extra Bold" charset="1" panose="020B0906030804020204"/>
      <p:regular r:id="rId26"/>
    </p:embeddedFont>
    <p:embeddedFont>
      <p:font typeface="Inter" charset="1" panose="020B050203000000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7.jpe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jpe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02759" y="6802807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cap="flat" w="38100">
            <a:solidFill>
              <a:srgbClr val="1772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785978" y="1231643"/>
            <a:ext cx="4758515" cy="475851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74658" y="5553371"/>
            <a:ext cx="447675" cy="44767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972039" y="656036"/>
            <a:ext cx="1241303" cy="575606"/>
            <a:chOff x="0" y="0"/>
            <a:chExt cx="326928" cy="151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6928" cy="151600"/>
            </a:xfrm>
            <a:custGeom>
              <a:avLst/>
              <a:gdLst/>
              <a:ahLst/>
              <a:cxnLst/>
              <a:rect r="r" b="b" t="t" l="l"/>
              <a:pathLst>
                <a:path h="151600" w="326928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275918" y="793769"/>
            <a:ext cx="633545" cy="300142"/>
          </a:xfrm>
          <a:custGeom>
            <a:avLst/>
            <a:gdLst/>
            <a:ahLst/>
            <a:cxnLst/>
            <a:rect r="r" b="b" t="t" l="l"/>
            <a:pathLst>
              <a:path h="300142" w="633545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593485" y="1553500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74658" y="566239"/>
            <a:ext cx="665950" cy="755201"/>
          </a:xfrm>
          <a:custGeom>
            <a:avLst/>
            <a:gdLst/>
            <a:ahLst/>
            <a:cxnLst/>
            <a:rect r="r" b="b" t="t" l="l"/>
            <a:pathLst>
              <a:path h="755201" w="665950">
                <a:moveTo>
                  <a:pt x="0" y="0"/>
                </a:moveTo>
                <a:lnTo>
                  <a:pt x="665949" y="0"/>
                </a:lnTo>
                <a:lnTo>
                  <a:pt x="665949" y="755201"/>
                </a:lnTo>
                <a:lnTo>
                  <a:pt x="0" y="7552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99254" y="2399218"/>
            <a:ext cx="8698870" cy="179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53"/>
              </a:lnSpc>
            </a:pPr>
            <a:r>
              <a:rPr lang="en-US" sz="518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THE PEOPLES HOSPITAL MANAGEMENT SYATEM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4658" y="9213231"/>
            <a:ext cx="2012164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+254 735 143 953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4658" y="8881603"/>
            <a:ext cx="2012164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b="true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Telephone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14315" y="8862553"/>
            <a:ext cx="2868747" cy="36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99"/>
              </a:lnSpc>
            </a:pPr>
            <a:r>
              <a:rPr lang="en-US" b="true" sz="1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November 2024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90843" y="5507968"/>
            <a:ext cx="806934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</a:pPr>
            <a:r>
              <a:rPr lang="en-US" b="true" sz="2799" spc="20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BY: PAUL WANJUKI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57293" y="662932"/>
            <a:ext cx="319139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CC2B31"/>
                </a:solidFill>
                <a:latin typeface="Open Sans"/>
                <a:ea typeface="Open Sans"/>
                <a:cs typeface="Open Sans"/>
                <a:sym typeface="Open Sans"/>
              </a:rPr>
              <a:t>Pauwan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73834" y="0"/>
            <a:ext cx="5014166" cy="10287000"/>
            <a:chOff x="0" y="0"/>
            <a:chExt cx="132060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060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0603">
                  <a:moveTo>
                    <a:pt x="0" y="0"/>
                  </a:moveTo>
                  <a:lnTo>
                    <a:pt x="1320603" y="0"/>
                  </a:lnTo>
                  <a:lnTo>
                    <a:pt x="13206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2060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87902" y="495693"/>
            <a:ext cx="4800098" cy="939543"/>
            <a:chOff x="0" y="0"/>
            <a:chExt cx="1264223" cy="2474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64223" cy="247452"/>
            </a:xfrm>
            <a:custGeom>
              <a:avLst/>
              <a:gdLst/>
              <a:ahLst/>
              <a:cxnLst/>
              <a:rect r="r" b="b" t="t" l="l"/>
              <a:pathLst>
                <a:path h="247452" w="1264223">
                  <a:moveTo>
                    <a:pt x="0" y="0"/>
                  </a:moveTo>
                  <a:lnTo>
                    <a:pt x="1264223" y="0"/>
                  </a:lnTo>
                  <a:lnTo>
                    <a:pt x="1264223" y="247452"/>
                  </a:lnTo>
                  <a:lnTo>
                    <a:pt x="0" y="247452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64223" cy="2950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942521" y="6403661"/>
            <a:ext cx="3015555" cy="2876228"/>
            <a:chOff x="0" y="0"/>
            <a:chExt cx="4020740" cy="383497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2310" r="0" b="2310"/>
            <a:stretch>
              <a:fillRect/>
            </a:stretch>
          </p:blipFill>
          <p:spPr>
            <a:xfrm flipH="false" flipV="false">
              <a:off x="0" y="0"/>
              <a:ext cx="4020740" cy="3834970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4942521" y="2267272"/>
            <a:ext cx="3015555" cy="2876228"/>
            <a:chOff x="0" y="0"/>
            <a:chExt cx="4020740" cy="383497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0" t="2310" r="0" b="2310"/>
            <a:stretch>
              <a:fillRect/>
            </a:stretch>
          </p:blipFill>
          <p:spPr>
            <a:xfrm flipH="false" flipV="false">
              <a:off x="0" y="0"/>
              <a:ext cx="4020740" cy="3834970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-6749456" y="-3013089"/>
            <a:ext cx="15178802" cy="1517880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1061650" y="8036778"/>
            <a:ext cx="3803190" cy="380319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5912260" y="-2364648"/>
            <a:ext cx="13881919" cy="1388191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83200" y="6216857"/>
            <a:ext cx="5145691" cy="2876228"/>
            <a:chOff x="0" y="0"/>
            <a:chExt cx="6860922" cy="3834970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4"/>
            <a:srcRect l="0" t="22052" r="0" b="22052"/>
            <a:stretch>
              <a:fillRect/>
            </a:stretch>
          </p:blipFill>
          <p:spPr>
            <a:xfrm flipH="false" flipV="false">
              <a:off x="0" y="0"/>
              <a:ext cx="6860922" cy="3834970"/>
            </a:xfrm>
            <a:prstGeom prst="rect">
              <a:avLst/>
            </a:prstGeom>
          </p:spPr>
        </p:pic>
      </p:grpSp>
      <p:sp>
        <p:nvSpPr>
          <p:cNvPr name="TextBox 23" id="23"/>
          <p:cNvSpPr txBox="true"/>
          <p:nvPr/>
        </p:nvSpPr>
        <p:spPr>
          <a:xfrm rot="0">
            <a:off x="383200" y="3530465"/>
            <a:ext cx="7108821" cy="66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DEVELOPMENT PHASES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634896" y="0"/>
            <a:ext cx="6517417" cy="1269364"/>
            <a:chOff x="0" y="0"/>
            <a:chExt cx="8689890" cy="169248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692486" cy="1692486"/>
            </a:xfrm>
            <a:custGeom>
              <a:avLst/>
              <a:gdLst/>
              <a:ahLst/>
              <a:cxnLst/>
              <a:rect r="r" b="b" t="t" l="l"/>
              <a:pathLst>
                <a:path h="1692486" w="1692486">
                  <a:moveTo>
                    <a:pt x="0" y="0"/>
                  </a:moveTo>
                  <a:lnTo>
                    <a:pt x="1692486" y="0"/>
                  </a:lnTo>
                  <a:lnTo>
                    <a:pt x="1692486" y="1692486"/>
                  </a:lnTo>
                  <a:lnTo>
                    <a:pt x="0" y="1692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 rot="0">
              <a:off x="1835192" y="39412"/>
              <a:ext cx="6854697" cy="640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3"/>
                </a:lnSpc>
              </a:pPr>
              <a:r>
                <a:rPr lang="en-US" sz="2745" spc="-54">
                  <a:solidFill>
                    <a:srgbClr val="17726D"/>
                  </a:solidFill>
                  <a:latin typeface="Poppins"/>
                  <a:ea typeface="Poppins"/>
                  <a:cs typeface="Poppins"/>
                  <a:sym typeface="Poppins"/>
                </a:rPr>
                <a:t>Content Development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72377" y="348542"/>
              <a:ext cx="1347732" cy="806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29"/>
                </a:lnSpc>
                <a:spcBef>
                  <a:spcPct val="0"/>
                </a:spcBef>
              </a:pPr>
              <a:r>
                <a:rPr lang="en-US" sz="3663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01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343267" y="1317179"/>
            <a:ext cx="5594206" cy="1089555"/>
            <a:chOff x="0" y="0"/>
            <a:chExt cx="7458941" cy="145274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52740" cy="1452740"/>
            </a:xfrm>
            <a:custGeom>
              <a:avLst/>
              <a:gdLst/>
              <a:ahLst/>
              <a:cxnLst/>
              <a:rect r="r" b="b" t="t" l="l"/>
              <a:pathLst>
                <a:path h="1452740" w="1452740">
                  <a:moveTo>
                    <a:pt x="0" y="0"/>
                  </a:moveTo>
                  <a:lnTo>
                    <a:pt x="1452740" y="0"/>
                  </a:lnTo>
                  <a:lnTo>
                    <a:pt x="1452740" y="1452740"/>
                  </a:lnTo>
                  <a:lnTo>
                    <a:pt x="0" y="1452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 rot="0">
              <a:off x="1575232" y="31211"/>
              <a:ext cx="5883709" cy="630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8"/>
                </a:lnSpc>
              </a:pPr>
              <a:r>
                <a:rPr lang="en-US" sz="2763" spc="-55">
                  <a:solidFill>
                    <a:srgbClr val="17726D"/>
                  </a:solidFill>
                  <a:latin typeface="Poppins"/>
                  <a:ea typeface="Poppins"/>
                  <a:cs typeface="Poppins"/>
                  <a:sym typeface="Poppins"/>
                </a:rPr>
                <a:t>Website Design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47959" y="289725"/>
              <a:ext cx="1156822" cy="806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23"/>
                </a:lnSpc>
                <a:spcBef>
                  <a:spcPct val="0"/>
                </a:spcBef>
              </a:pPr>
              <a:r>
                <a:rPr lang="en-US" sz="3659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02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839945" y="273499"/>
            <a:ext cx="665950" cy="755201"/>
          </a:xfrm>
          <a:custGeom>
            <a:avLst/>
            <a:gdLst/>
            <a:ahLst/>
            <a:cxnLst/>
            <a:rect r="r" b="b" t="t" l="l"/>
            <a:pathLst>
              <a:path h="755201" w="665950">
                <a:moveTo>
                  <a:pt x="0" y="0"/>
                </a:moveTo>
                <a:lnTo>
                  <a:pt x="665950" y="0"/>
                </a:lnTo>
                <a:lnTo>
                  <a:pt x="665950" y="755201"/>
                </a:lnTo>
                <a:lnTo>
                  <a:pt x="0" y="7552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652038" y="436160"/>
            <a:ext cx="319139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rPr>
              <a:t>Pauwan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7118414" y="495693"/>
            <a:ext cx="373607" cy="373607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231275" y="4576312"/>
            <a:ext cx="373607" cy="373607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7682131" y="7083538"/>
            <a:ext cx="373607" cy="373607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7728014" y="1861956"/>
            <a:ext cx="373607" cy="373607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8156463" y="2999136"/>
            <a:ext cx="373607" cy="373607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8156463" y="5843250"/>
            <a:ext cx="373607" cy="373607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6931611" y="8665148"/>
            <a:ext cx="373607" cy="373607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8662032" y="2454359"/>
            <a:ext cx="5594206" cy="1089555"/>
            <a:chOff x="0" y="0"/>
            <a:chExt cx="7458941" cy="145274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452740" cy="1452740"/>
            </a:xfrm>
            <a:custGeom>
              <a:avLst/>
              <a:gdLst/>
              <a:ahLst/>
              <a:cxnLst/>
              <a:rect r="r" b="b" t="t" l="l"/>
              <a:pathLst>
                <a:path h="1452740" w="1452740">
                  <a:moveTo>
                    <a:pt x="0" y="0"/>
                  </a:moveTo>
                  <a:lnTo>
                    <a:pt x="1452740" y="0"/>
                  </a:lnTo>
                  <a:lnTo>
                    <a:pt x="1452740" y="1452740"/>
                  </a:lnTo>
                  <a:lnTo>
                    <a:pt x="0" y="1452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 rot="0">
              <a:off x="1575232" y="31211"/>
              <a:ext cx="5883709" cy="630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8"/>
                </a:lnSpc>
              </a:pPr>
              <a:r>
                <a:rPr lang="en-US" sz="2763" spc="-55">
                  <a:solidFill>
                    <a:srgbClr val="17726D"/>
                  </a:solidFill>
                  <a:latin typeface="Poppins"/>
                  <a:ea typeface="Poppins"/>
                  <a:cs typeface="Poppins"/>
                  <a:sym typeface="Poppins"/>
                </a:rPr>
                <a:t>Technical Setup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147959" y="289725"/>
              <a:ext cx="1156822" cy="806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23"/>
                </a:lnSpc>
                <a:spcBef>
                  <a:spcPct val="0"/>
                </a:spcBef>
              </a:pPr>
              <a:r>
                <a:rPr lang="en-US" sz="3659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03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8862057" y="4014621"/>
            <a:ext cx="5594206" cy="1089555"/>
            <a:chOff x="0" y="0"/>
            <a:chExt cx="7458941" cy="145274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452740" cy="1452740"/>
            </a:xfrm>
            <a:custGeom>
              <a:avLst/>
              <a:gdLst/>
              <a:ahLst/>
              <a:cxnLst/>
              <a:rect r="r" b="b" t="t" l="l"/>
              <a:pathLst>
                <a:path h="1452740" w="1452740">
                  <a:moveTo>
                    <a:pt x="0" y="0"/>
                  </a:moveTo>
                  <a:lnTo>
                    <a:pt x="1452740" y="0"/>
                  </a:lnTo>
                  <a:lnTo>
                    <a:pt x="1452740" y="1452740"/>
                  </a:lnTo>
                  <a:lnTo>
                    <a:pt x="0" y="1452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61" id="61"/>
            <p:cNvSpPr txBox="true"/>
            <p:nvPr/>
          </p:nvSpPr>
          <p:spPr>
            <a:xfrm rot="0">
              <a:off x="1575232" y="31211"/>
              <a:ext cx="5883709" cy="630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8"/>
                </a:lnSpc>
              </a:pPr>
              <a:r>
                <a:rPr lang="en-US" sz="2763" spc="-55">
                  <a:solidFill>
                    <a:srgbClr val="17726D"/>
                  </a:solidFill>
                  <a:latin typeface="Poppins"/>
                  <a:ea typeface="Poppins"/>
                  <a:cs typeface="Poppins"/>
                  <a:sym typeface="Poppins"/>
                </a:rPr>
                <a:t>Front-end Development</a:t>
              </a:r>
            </a:p>
          </p:txBody>
        </p:sp>
        <p:sp>
          <p:nvSpPr>
            <p:cNvPr name="TextBox 62" id="62"/>
            <p:cNvSpPr txBox="true"/>
            <p:nvPr/>
          </p:nvSpPr>
          <p:spPr>
            <a:xfrm rot="0">
              <a:off x="147959" y="289725"/>
              <a:ext cx="1156822" cy="806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23"/>
                </a:lnSpc>
                <a:spcBef>
                  <a:spcPct val="0"/>
                </a:spcBef>
              </a:pPr>
              <a:r>
                <a:rPr lang="en-US" sz="3659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04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8862057" y="5549079"/>
            <a:ext cx="5594206" cy="1089555"/>
            <a:chOff x="0" y="0"/>
            <a:chExt cx="7458941" cy="145274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452740" cy="1452740"/>
            </a:xfrm>
            <a:custGeom>
              <a:avLst/>
              <a:gdLst/>
              <a:ahLst/>
              <a:cxnLst/>
              <a:rect r="r" b="b" t="t" l="l"/>
              <a:pathLst>
                <a:path h="1452740" w="1452740">
                  <a:moveTo>
                    <a:pt x="0" y="0"/>
                  </a:moveTo>
                  <a:lnTo>
                    <a:pt x="1452740" y="0"/>
                  </a:lnTo>
                  <a:lnTo>
                    <a:pt x="1452740" y="1452740"/>
                  </a:lnTo>
                  <a:lnTo>
                    <a:pt x="0" y="1452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65" id="65"/>
            <p:cNvSpPr txBox="true"/>
            <p:nvPr/>
          </p:nvSpPr>
          <p:spPr>
            <a:xfrm rot="0">
              <a:off x="1575232" y="31211"/>
              <a:ext cx="5883709" cy="630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8"/>
                </a:lnSpc>
              </a:pPr>
              <a:r>
                <a:rPr lang="en-US" sz="2763" spc="-55">
                  <a:solidFill>
                    <a:srgbClr val="17726D"/>
                  </a:solidFill>
                  <a:latin typeface="Poppins"/>
                  <a:ea typeface="Poppins"/>
                  <a:cs typeface="Poppins"/>
                  <a:sym typeface="Poppins"/>
                </a:rPr>
                <a:t>Back-end Development</a:t>
              </a:r>
            </a:p>
          </p:txBody>
        </p:sp>
        <p:sp>
          <p:nvSpPr>
            <p:cNvPr name="TextBox 66" id="66"/>
            <p:cNvSpPr txBox="true"/>
            <p:nvPr/>
          </p:nvSpPr>
          <p:spPr>
            <a:xfrm rot="0">
              <a:off x="147959" y="289725"/>
              <a:ext cx="1156822" cy="806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23"/>
                </a:lnSpc>
                <a:spcBef>
                  <a:spcPct val="0"/>
                </a:spcBef>
              </a:pPr>
              <a:r>
                <a:rPr lang="en-US" sz="3659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05</a:t>
              </a: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8288425" y="7083538"/>
            <a:ext cx="5594206" cy="1089555"/>
            <a:chOff x="0" y="0"/>
            <a:chExt cx="7458941" cy="145274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1452740" cy="1452740"/>
            </a:xfrm>
            <a:custGeom>
              <a:avLst/>
              <a:gdLst/>
              <a:ahLst/>
              <a:cxnLst/>
              <a:rect r="r" b="b" t="t" l="l"/>
              <a:pathLst>
                <a:path h="1452740" w="1452740">
                  <a:moveTo>
                    <a:pt x="0" y="0"/>
                  </a:moveTo>
                  <a:lnTo>
                    <a:pt x="1452740" y="0"/>
                  </a:lnTo>
                  <a:lnTo>
                    <a:pt x="1452740" y="1452740"/>
                  </a:lnTo>
                  <a:lnTo>
                    <a:pt x="0" y="1452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69" id="69"/>
            <p:cNvSpPr txBox="true"/>
            <p:nvPr/>
          </p:nvSpPr>
          <p:spPr>
            <a:xfrm rot="0">
              <a:off x="1575232" y="31211"/>
              <a:ext cx="5883709" cy="630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8"/>
                </a:lnSpc>
              </a:pPr>
              <a:r>
                <a:rPr lang="en-US" sz="2763" spc="-55">
                  <a:solidFill>
                    <a:srgbClr val="17726D"/>
                  </a:solidFill>
                  <a:latin typeface="Poppins"/>
                  <a:ea typeface="Poppins"/>
                  <a:cs typeface="Poppins"/>
                  <a:sym typeface="Poppins"/>
                </a:rPr>
                <a:t>Integration and Testing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147959" y="289725"/>
              <a:ext cx="1156822" cy="806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23"/>
                </a:lnSpc>
                <a:spcBef>
                  <a:spcPct val="0"/>
                </a:spcBef>
              </a:pPr>
              <a:r>
                <a:rPr lang="en-US" sz="3659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06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7682131" y="8493978"/>
            <a:ext cx="5594206" cy="1089555"/>
            <a:chOff x="0" y="0"/>
            <a:chExt cx="7458941" cy="145274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1452740" cy="1452740"/>
            </a:xfrm>
            <a:custGeom>
              <a:avLst/>
              <a:gdLst/>
              <a:ahLst/>
              <a:cxnLst/>
              <a:rect r="r" b="b" t="t" l="l"/>
              <a:pathLst>
                <a:path h="1452740" w="1452740">
                  <a:moveTo>
                    <a:pt x="0" y="0"/>
                  </a:moveTo>
                  <a:lnTo>
                    <a:pt x="1452740" y="0"/>
                  </a:lnTo>
                  <a:lnTo>
                    <a:pt x="1452740" y="1452740"/>
                  </a:lnTo>
                  <a:lnTo>
                    <a:pt x="0" y="1452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3" id="73"/>
            <p:cNvSpPr txBox="true"/>
            <p:nvPr/>
          </p:nvSpPr>
          <p:spPr>
            <a:xfrm rot="0">
              <a:off x="1575232" y="31211"/>
              <a:ext cx="5883709" cy="1278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8"/>
                </a:lnSpc>
              </a:pPr>
              <a:r>
                <a:rPr lang="en-US" sz="2763" spc="-55">
                  <a:solidFill>
                    <a:srgbClr val="17726D"/>
                  </a:solidFill>
                  <a:latin typeface="Poppins"/>
                  <a:ea typeface="Poppins"/>
                  <a:cs typeface="Poppins"/>
                  <a:sym typeface="Poppins"/>
                </a:rPr>
                <a:t>Deployment and Maintenance</a:t>
              </a:r>
            </a:p>
          </p:txBody>
        </p:sp>
        <p:sp>
          <p:nvSpPr>
            <p:cNvPr name="TextBox 74" id="74"/>
            <p:cNvSpPr txBox="true"/>
            <p:nvPr/>
          </p:nvSpPr>
          <p:spPr>
            <a:xfrm rot="0">
              <a:off x="147959" y="289725"/>
              <a:ext cx="1156822" cy="8066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23"/>
                </a:lnSpc>
                <a:spcBef>
                  <a:spcPct val="0"/>
                </a:spcBef>
              </a:pPr>
              <a:r>
                <a:rPr lang="en-US" sz="3659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07</a:t>
              </a:r>
            </a:p>
          </p:txBody>
        </p:sp>
      </p:grp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864229"/>
            <a:ext cx="18288000" cy="3422771"/>
            <a:chOff x="0" y="0"/>
            <a:chExt cx="4816593" cy="9014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901471"/>
            </a:xfrm>
            <a:custGeom>
              <a:avLst/>
              <a:gdLst/>
              <a:ahLst/>
              <a:cxnLst/>
              <a:rect r="r" b="b" t="t" l="l"/>
              <a:pathLst>
                <a:path h="90147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01471"/>
                  </a:lnTo>
                  <a:lnTo>
                    <a:pt x="0" y="901471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9490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39945" y="2690980"/>
            <a:ext cx="6939930" cy="6801722"/>
            <a:chOff x="0" y="0"/>
            <a:chExt cx="1038196" cy="10175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38196" cy="1017520"/>
            </a:xfrm>
            <a:custGeom>
              <a:avLst/>
              <a:gdLst/>
              <a:ahLst/>
              <a:cxnLst/>
              <a:rect r="r" b="b" t="t" l="l"/>
              <a:pathLst>
                <a:path h="1017520" w="1038196">
                  <a:moveTo>
                    <a:pt x="99285" y="0"/>
                  </a:moveTo>
                  <a:lnTo>
                    <a:pt x="938911" y="0"/>
                  </a:lnTo>
                  <a:cubicBezTo>
                    <a:pt x="993744" y="0"/>
                    <a:pt x="1038196" y="44451"/>
                    <a:pt x="1038196" y="99285"/>
                  </a:cubicBezTo>
                  <a:lnTo>
                    <a:pt x="1038196" y="918235"/>
                  </a:lnTo>
                  <a:cubicBezTo>
                    <a:pt x="1038196" y="944567"/>
                    <a:pt x="1027735" y="969821"/>
                    <a:pt x="1009116" y="988440"/>
                  </a:cubicBezTo>
                  <a:cubicBezTo>
                    <a:pt x="990496" y="1007060"/>
                    <a:pt x="965243" y="1017520"/>
                    <a:pt x="938911" y="1017520"/>
                  </a:cubicBezTo>
                  <a:lnTo>
                    <a:pt x="99285" y="1017520"/>
                  </a:lnTo>
                  <a:cubicBezTo>
                    <a:pt x="44451" y="1017520"/>
                    <a:pt x="0" y="973069"/>
                    <a:pt x="0" y="918235"/>
                  </a:cubicBezTo>
                  <a:lnTo>
                    <a:pt x="0" y="99285"/>
                  </a:lnTo>
                  <a:cubicBezTo>
                    <a:pt x="0" y="44451"/>
                    <a:pt x="44451" y="0"/>
                    <a:pt x="99285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38196" cy="1055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76555" y="3269661"/>
            <a:ext cx="378340" cy="360605"/>
            <a:chOff x="0" y="0"/>
            <a:chExt cx="812800" cy="7747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7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43186" lIns="43186" bIns="43186" rIns="43186"/>
            <a:lstStyle/>
            <a:p>
              <a:pPr algn="ctr">
                <a:lnSpc>
                  <a:spcPts val="290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412489" y="3269661"/>
            <a:ext cx="378340" cy="360605"/>
            <a:chOff x="0" y="0"/>
            <a:chExt cx="812800" cy="7747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7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43186" lIns="43186" bIns="43186" rIns="43186"/>
            <a:lstStyle/>
            <a:p>
              <a:pPr algn="ctr">
                <a:lnSpc>
                  <a:spcPts val="290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827661" y="3269661"/>
            <a:ext cx="378340" cy="360605"/>
            <a:chOff x="0" y="0"/>
            <a:chExt cx="812800" cy="7747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7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43186" lIns="43186" bIns="43186" rIns="43186"/>
            <a:lstStyle/>
            <a:p>
              <a:pPr algn="ctr">
                <a:lnSpc>
                  <a:spcPts val="2901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219190" y="3269661"/>
            <a:ext cx="378340" cy="360605"/>
            <a:chOff x="0" y="0"/>
            <a:chExt cx="812800" cy="7747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7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43186" lIns="43186" bIns="43186" rIns="43186"/>
            <a:lstStyle/>
            <a:p>
              <a:pPr algn="ctr">
                <a:lnSpc>
                  <a:spcPts val="2901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755125" y="3269661"/>
            <a:ext cx="378340" cy="360605"/>
            <a:chOff x="0" y="0"/>
            <a:chExt cx="812800" cy="7747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7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43186" lIns="43186" bIns="43186" rIns="43186"/>
            <a:lstStyle/>
            <a:p>
              <a:pPr algn="ctr">
                <a:lnSpc>
                  <a:spcPts val="2901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470850" y="2690980"/>
            <a:ext cx="7089050" cy="6801722"/>
            <a:chOff x="0" y="0"/>
            <a:chExt cx="1060504" cy="101752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60504" cy="1017520"/>
            </a:xfrm>
            <a:custGeom>
              <a:avLst/>
              <a:gdLst/>
              <a:ahLst/>
              <a:cxnLst/>
              <a:rect r="r" b="b" t="t" l="l"/>
              <a:pathLst>
                <a:path h="1017520" w="1060504">
                  <a:moveTo>
                    <a:pt x="97197" y="0"/>
                  </a:moveTo>
                  <a:lnTo>
                    <a:pt x="963307" y="0"/>
                  </a:lnTo>
                  <a:cubicBezTo>
                    <a:pt x="1016987" y="0"/>
                    <a:pt x="1060504" y="43516"/>
                    <a:pt x="1060504" y="97197"/>
                  </a:cubicBezTo>
                  <a:lnTo>
                    <a:pt x="1060504" y="920324"/>
                  </a:lnTo>
                  <a:cubicBezTo>
                    <a:pt x="1060504" y="974004"/>
                    <a:pt x="1016987" y="1017520"/>
                    <a:pt x="963307" y="1017520"/>
                  </a:cubicBezTo>
                  <a:lnTo>
                    <a:pt x="97197" y="1017520"/>
                  </a:lnTo>
                  <a:cubicBezTo>
                    <a:pt x="43516" y="1017520"/>
                    <a:pt x="0" y="974004"/>
                    <a:pt x="0" y="920324"/>
                  </a:cubicBezTo>
                  <a:lnTo>
                    <a:pt x="0" y="97197"/>
                  </a:lnTo>
                  <a:cubicBezTo>
                    <a:pt x="0" y="43516"/>
                    <a:pt x="43516" y="0"/>
                    <a:pt x="97197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060504" cy="1055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1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868388" y="3269661"/>
            <a:ext cx="378340" cy="360605"/>
            <a:chOff x="0" y="0"/>
            <a:chExt cx="812800" cy="7747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7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43186" lIns="43186" bIns="43186" rIns="43186"/>
            <a:lstStyle/>
            <a:p>
              <a:pPr algn="ctr">
                <a:lnSpc>
                  <a:spcPts val="2901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409060" y="3269661"/>
            <a:ext cx="378340" cy="360605"/>
            <a:chOff x="0" y="0"/>
            <a:chExt cx="812800" cy="7747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7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43186" lIns="43186" bIns="43186" rIns="43186"/>
            <a:lstStyle/>
            <a:p>
              <a:pPr algn="ctr">
                <a:lnSpc>
                  <a:spcPts val="2901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944994" y="3269661"/>
            <a:ext cx="378340" cy="360605"/>
            <a:chOff x="0" y="0"/>
            <a:chExt cx="812800" cy="7747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7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43186" lIns="43186" bIns="43186" rIns="43186"/>
            <a:lstStyle/>
            <a:p>
              <a:pPr algn="ctr">
                <a:lnSpc>
                  <a:spcPts val="2901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550639" y="3269661"/>
            <a:ext cx="378340" cy="360605"/>
            <a:chOff x="0" y="0"/>
            <a:chExt cx="812800" cy="7747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7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43186" lIns="43186" bIns="43186" rIns="43186"/>
            <a:lstStyle/>
            <a:p>
              <a:pPr algn="ctr">
                <a:lnSpc>
                  <a:spcPts val="2901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3086573" y="3269661"/>
            <a:ext cx="378340" cy="360605"/>
            <a:chOff x="0" y="0"/>
            <a:chExt cx="812800" cy="7747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774700"/>
            </a:xfrm>
            <a:custGeom>
              <a:avLst/>
              <a:gdLst/>
              <a:ahLst/>
              <a:cxnLst/>
              <a:rect r="r" b="b" t="t" l="l"/>
              <a:pathLst>
                <a:path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70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228600" y="228600"/>
              <a:ext cx="355600" cy="381000"/>
            </a:xfrm>
            <a:prstGeom prst="rect">
              <a:avLst/>
            </a:prstGeom>
          </p:spPr>
          <p:txBody>
            <a:bodyPr anchor="ctr" rtlCol="false" tIns="43186" lIns="43186" bIns="43186" rIns="43186"/>
            <a:lstStyle/>
            <a:p>
              <a:pPr algn="ctr">
                <a:lnSpc>
                  <a:spcPts val="2901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0" y="457494"/>
            <a:ext cx="18288000" cy="1495425"/>
            <a:chOff x="0" y="0"/>
            <a:chExt cx="4816593" cy="393857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4816592" cy="393857"/>
            </a:xfrm>
            <a:custGeom>
              <a:avLst/>
              <a:gdLst/>
              <a:ahLst/>
              <a:cxnLst/>
              <a:rect r="r" b="b" t="t" l="l"/>
              <a:pathLst>
                <a:path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1497353" y="3951730"/>
            <a:ext cx="5417295" cy="4151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6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Evalution Criteria</a:t>
            </a:r>
          </a:p>
          <a:p>
            <a:pPr algn="ctr">
              <a:lnSpc>
                <a:spcPts val="4349"/>
              </a:lnSpc>
            </a:pPr>
          </a:p>
          <a:p>
            <a:pPr algn="l" marL="647695" indent="-323848" lvl="1">
              <a:lnSpc>
                <a:spcPts val="4349"/>
              </a:lnSpc>
              <a:buFont typeface="Arial"/>
              <a:buChar char="•"/>
            </a:pPr>
            <a:r>
              <a:rPr lang="en-US" b="true" sz="2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Website Traffic (Google Analytics)</a:t>
            </a:r>
          </a:p>
          <a:p>
            <a:pPr algn="l" marL="647695" indent="-323848" lvl="1">
              <a:lnSpc>
                <a:spcPts val="4349"/>
              </a:lnSpc>
              <a:buFont typeface="Arial"/>
              <a:buChar char="•"/>
            </a:pPr>
            <a:r>
              <a:rPr lang="en-US" b="true" sz="2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Member Participation</a:t>
            </a:r>
          </a:p>
          <a:p>
            <a:pPr algn="l" marL="647695" indent="-323848" lvl="1">
              <a:lnSpc>
                <a:spcPts val="4349"/>
              </a:lnSpc>
              <a:buFont typeface="Arial"/>
              <a:buChar char="•"/>
            </a:pPr>
            <a:r>
              <a:rPr lang="en-US" b="true" sz="2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User Feedback</a:t>
            </a:r>
          </a:p>
          <a:p>
            <a:pPr algn="l" marL="647695" indent="-323848" lvl="1">
              <a:lnSpc>
                <a:spcPts val="4349"/>
              </a:lnSpc>
              <a:buFont typeface="Arial"/>
              <a:buChar char="•"/>
            </a:pPr>
            <a:r>
              <a:rPr lang="en-US" b="true" sz="2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Number of Partnerships</a:t>
            </a:r>
          </a:p>
          <a:p>
            <a:pPr algn="ctr">
              <a:lnSpc>
                <a:spcPts val="3189"/>
              </a:lnSpc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11290368" y="3912042"/>
            <a:ext cx="5729022" cy="473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699" b="true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Sustainability Plan</a:t>
            </a:r>
          </a:p>
          <a:p>
            <a:pPr algn="ctr">
              <a:lnSpc>
                <a:spcPts val="3914"/>
              </a:lnSpc>
            </a:pPr>
          </a:p>
          <a:p>
            <a:pPr algn="l" marL="647695" indent="-323848" lvl="1">
              <a:lnSpc>
                <a:spcPts val="434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Establish a management team.</a:t>
            </a:r>
          </a:p>
          <a:p>
            <a:pPr algn="l" marL="647695" indent="-323848" lvl="1">
              <a:lnSpc>
                <a:spcPts val="434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Regular content and feature updates.</a:t>
            </a:r>
          </a:p>
          <a:p>
            <a:pPr algn="l" marL="647695" indent="-323848" lvl="1">
              <a:lnSpc>
                <a:spcPts val="4349"/>
              </a:lnSpc>
              <a:buFont typeface="Arial"/>
              <a:buChar char="•"/>
            </a:pPr>
            <a:r>
              <a:rPr lang="en-US" b="true" sz="2999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Ongoing technical support and maintenance.</a:t>
            </a:r>
          </a:p>
          <a:p>
            <a:pPr algn="l" marL="0" indent="0" lvl="0">
              <a:lnSpc>
                <a:spcPts val="3914"/>
              </a:lnSpc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839945" y="746101"/>
            <a:ext cx="12943853" cy="75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5"/>
              </a:lnSpc>
            </a:pPr>
            <a:r>
              <a:rPr lang="en-US" sz="55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EVALUATION AND SUSTAINABILITY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6863321" y="844527"/>
            <a:ext cx="319139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Pauwan</a:t>
            </a:r>
          </a:p>
        </p:txBody>
      </p:sp>
      <p:sp>
        <p:nvSpPr>
          <p:cNvPr name="Freeform 48" id="48"/>
          <p:cNvSpPr/>
          <p:nvPr/>
        </p:nvSpPr>
        <p:spPr>
          <a:xfrm flipH="false" flipV="false" rot="0">
            <a:off x="15989553" y="651100"/>
            <a:ext cx="665950" cy="755201"/>
          </a:xfrm>
          <a:custGeom>
            <a:avLst/>
            <a:gdLst/>
            <a:ahLst/>
            <a:cxnLst/>
            <a:rect r="r" b="b" t="t" l="l"/>
            <a:pathLst>
              <a:path h="755201" w="665950">
                <a:moveTo>
                  <a:pt x="0" y="0"/>
                </a:moveTo>
                <a:lnTo>
                  <a:pt x="665950" y="0"/>
                </a:lnTo>
                <a:lnTo>
                  <a:pt x="665950" y="755200"/>
                </a:lnTo>
                <a:lnTo>
                  <a:pt x="0" y="75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02759" y="6802807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cap="flat" w="38100">
            <a:solidFill>
              <a:srgbClr val="17726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785978" y="1231643"/>
            <a:ext cx="4758515" cy="475851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93510" y="4402868"/>
            <a:ext cx="447675" cy="44767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972039" y="656036"/>
            <a:ext cx="1241303" cy="575606"/>
            <a:chOff x="0" y="0"/>
            <a:chExt cx="326928" cy="151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6928" cy="151600"/>
            </a:xfrm>
            <a:custGeom>
              <a:avLst/>
              <a:gdLst/>
              <a:ahLst/>
              <a:cxnLst/>
              <a:rect r="r" b="b" t="t" l="l"/>
              <a:pathLst>
                <a:path h="151600" w="326928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true" flipV="true" rot="0">
            <a:off x="16275918" y="793769"/>
            <a:ext cx="633545" cy="300142"/>
          </a:xfrm>
          <a:custGeom>
            <a:avLst/>
            <a:gdLst/>
            <a:ahLst/>
            <a:cxnLst/>
            <a:rect r="r" b="b" t="t" l="l"/>
            <a:pathLst>
              <a:path h="300142" w="633545">
                <a:moveTo>
                  <a:pt x="633545" y="300141"/>
                </a:moveTo>
                <a:lnTo>
                  <a:pt x="0" y="300141"/>
                </a:lnTo>
                <a:lnTo>
                  <a:pt x="0" y="0"/>
                </a:lnTo>
                <a:lnTo>
                  <a:pt x="633545" y="0"/>
                </a:lnTo>
                <a:lnTo>
                  <a:pt x="633545" y="30014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388310" y="2763310"/>
            <a:ext cx="8619081" cy="1851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015"/>
              </a:lnSpc>
            </a:pPr>
            <a:r>
              <a:rPr lang="en-US" sz="10725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4658" y="9213231"/>
            <a:ext cx="2012164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b="true" sz="15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+254 735 143 953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4658" y="8881603"/>
            <a:ext cx="2012164" cy="29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79"/>
              </a:lnSpc>
            </a:pPr>
            <a:r>
              <a:rPr lang="en-US" b="true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Telephone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99750" y="8954946"/>
            <a:ext cx="2868747" cy="36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99"/>
              </a:lnSpc>
            </a:pPr>
            <a:r>
              <a:rPr lang="en-US" b="true" sz="1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November 2024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01048" y="4345718"/>
            <a:ext cx="806934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</a:pPr>
            <a:r>
              <a:rPr lang="en-US" b="true" sz="2799" spc="20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FOR YOUR NICE ATTENTION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28700" y="8029680"/>
            <a:ext cx="7523780" cy="428991"/>
            <a:chOff x="0" y="0"/>
            <a:chExt cx="2106826" cy="12012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06826" cy="120127"/>
            </a:xfrm>
            <a:custGeom>
              <a:avLst/>
              <a:gdLst/>
              <a:ahLst/>
              <a:cxnLst/>
              <a:rect r="r" b="b" t="t" l="l"/>
              <a:pathLst>
                <a:path h="120127" w="2106826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17726D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106826" cy="158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8700" y="1231643"/>
            <a:ext cx="7523780" cy="6798037"/>
            <a:chOff x="0" y="0"/>
            <a:chExt cx="2106826" cy="190360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106826" cy="1903602"/>
            </a:xfrm>
            <a:custGeom>
              <a:avLst/>
              <a:gdLst/>
              <a:ahLst/>
              <a:cxnLst/>
              <a:rect r="r" b="b" t="t" l="l"/>
              <a:pathLst>
                <a:path h="1903602" w="2106826">
                  <a:moveTo>
                    <a:pt x="0" y="0"/>
                  </a:moveTo>
                  <a:lnTo>
                    <a:pt x="2106826" y="0"/>
                  </a:lnTo>
                  <a:lnTo>
                    <a:pt x="2106826" y="1903602"/>
                  </a:lnTo>
                  <a:lnTo>
                    <a:pt x="0" y="1903602"/>
                  </a:lnTo>
                  <a:close/>
                </a:path>
              </a:pathLst>
            </a:custGeom>
            <a:solidFill>
              <a:srgbClr val="17726D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2106826" cy="196075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FFFFFF">
                      <a:alpha val="95686"/>
                    </a:srgbClr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             Our Hospital Management System is a robust, user-friendly platform designed to streamline healthcare operations, reduce inefficiencies, and improve patient care. </a:t>
              </a:r>
            </a:p>
            <a:p>
              <a:pPr algn="l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FFF">
                      <a:alpha val="95686"/>
                    </a:srgbClr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                 With comprehensive features, secure data handling, and scalability, it offers an ideal solution for hospitals and clinics looking to modernize their systems affordably and effectively.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746661" y="295018"/>
            <a:ext cx="319139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CC2B31"/>
                </a:solidFill>
                <a:latin typeface="Open Sans"/>
                <a:ea typeface="Open Sans"/>
                <a:cs typeface="Open Sans"/>
                <a:sym typeface="Open Sans"/>
              </a:rPr>
              <a:t>Pauwan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028700" y="133542"/>
            <a:ext cx="665950" cy="755201"/>
          </a:xfrm>
          <a:custGeom>
            <a:avLst/>
            <a:gdLst/>
            <a:ahLst/>
            <a:cxnLst/>
            <a:rect r="r" b="b" t="t" l="l"/>
            <a:pathLst>
              <a:path h="755201" w="665950">
                <a:moveTo>
                  <a:pt x="0" y="0"/>
                </a:moveTo>
                <a:lnTo>
                  <a:pt x="665950" y="0"/>
                </a:lnTo>
                <a:lnTo>
                  <a:pt x="665950" y="755201"/>
                </a:lnTo>
                <a:lnTo>
                  <a:pt x="0" y="755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37101" y="4421381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79517" y="0"/>
            <a:ext cx="6308483" cy="10287000"/>
            <a:chOff x="0" y="0"/>
            <a:chExt cx="166149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6149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61494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598501" y="4663928"/>
            <a:ext cx="2660799" cy="266079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002593" y="721973"/>
            <a:ext cx="9256707" cy="2965198"/>
            <a:chOff x="0" y="0"/>
            <a:chExt cx="12342277" cy="3953597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2952" t="42444" r="0" b="26468"/>
            <a:stretch>
              <a:fillRect/>
            </a:stretch>
          </p:blipFill>
          <p:spPr>
            <a:xfrm flipH="false" flipV="false">
              <a:off x="0" y="0"/>
              <a:ext cx="12342277" cy="3953597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863539" y="4157377"/>
            <a:ext cx="969409" cy="986123"/>
            <a:chOff x="0" y="0"/>
            <a:chExt cx="812800" cy="8268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44489" y="8046903"/>
            <a:ext cx="969409" cy="986123"/>
            <a:chOff x="0" y="0"/>
            <a:chExt cx="812800" cy="8268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04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44489" y="5501266"/>
            <a:ext cx="969409" cy="986123"/>
            <a:chOff x="0" y="0"/>
            <a:chExt cx="812800" cy="82681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63539" y="9220351"/>
            <a:ext cx="969409" cy="986123"/>
            <a:chOff x="0" y="0"/>
            <a:chExt cx="812800" cy="82681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05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63539" y="6808541"/>
            <a:ext cx="969409" cy="986123"/>
            <a:chOff x="0" y="0"/>
            <a:chExt cx="812800" cy="82681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03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121284" y="4170866"/>
            <a:ext cx="969409" cy="986123"/>
            <a:chOff x="0" y="0"/>
            <a:chExt cx="812800" cy="82681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06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cap="flat" w="76200">
            <a:solidFill>
              <a:srgbClr val="EAE4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844489" y="1228242"/>
            <a:ext cx="6568692" cy="9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OVERVIEW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091095" y="4438503"/>
            <a:ext cx="3614553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Introduction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087631" y="9411139"/>
            <a:ext cx="3614553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Technical Overview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087631" y="6911977"/>
            <a:ext cx="3614553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Project Scope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087631" y="8127215"/>
            <a:ext cx="3614553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Target Audience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509792" y="4438503"/>
            <a:ext cx="3952257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Functional Requirements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63539" y="3290931"/>
            <a:ext cx="681884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  <a:r>
              <a:rPr lang="en-US" b="true" sz="2400" spc="17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PITCH DECK PRESENTATION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539609" y="9057649"/>
            <a:ext cx="319139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Pauwan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13250278" y="3934879"/>
            <a:ext cx="4480727" cy="4868166"/>
          </a:xfrm>
          <a:custGeom>
            <a:avLst/>
            <a:gdLst/>
            <a:ahLst/>
            <a:cxnLst/>
            <a:rect r="r" b="b" t="t" l="l"/>
            <a:pathLst>
              <a:path h="4868166" w="4480727">
                <a:moveTo>
                  <a:pt x="0" y="0"/>
                </a:moveTo>
                <a:lnTo>
                  <a:pt x="4480727" y="0"/>
                </a:lnTo>
                <a:lnTo>
                  <a:pt x="4480727" y="4868166"/>
                </a:lnTo>
                <a:lnTo>
                  <a:pt x="0" y="4868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126" t="-18690" r="-11826" b="0"/>
            </a:stretch>
          </a:blipFill>
          <a:ln w="38100" cap="sq">
            <a:solidFill>
              <a:srgbClr val="FFFFFF"/>
            </a:solidFill>
            <a:prstDash val="sysDot"/>
            <a:miter/>
          </a:ln>
        </p:spPr>
      </p:sp>
      <p:sp>
        <p:nvSpPr>
          <p:cNvPr name="Freeform 41" id="41"/>
          <p:cNvSpPr/>
          <p:nvPr/>
        </p:nvSpPr>
        <p:spPr>
          <a:xfrm flipH="false" flipV="false" rot="0">
            <a:off x="13717796" y="9033026"/>
            <a:ext cx="665950" cy="755201"/>
          </a:xfrm>
          <a:custGeom>
            <a:avLst/>
            <a:gdLst/>
            <a:ahLst/>
            <a:cxnLst/>
            <a:rect r="r" b="b" t="t" l="l"/>
            <a:pathLst>
              <a:path h="755201" w="665950">
                <a:moveTo>
                  <a:pt x="0" y="0"/>
                </a:moveTo>
                <a:lnTo>
                  <a:pt x="665950" y="0"/>
                </a:lnTo>
                <a:lnTo>
                  <a:pt x="665950" y="755201"/>
                </a:lnTo>
                <a:lnTo>
                  <a:pt x="0" y="755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6121284" y="5318815"/>
            <a:ext cx="969409" cy="986123"/>
            <a:chOff x="0" y="0"/>
            <a:chExt cx="812800" cy="826814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07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7509792" y="5581577"/>
            <a:ext cx="3614553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System Architecture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6121284" y="6739628"/>
            <a:ext cx="969409" cy="986123"/>
            <a:chOff x="0" y="0"/>
            <a:chExt cx="812800" cy="826814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08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6121284" y="7962003"/>
            <a:ext cx="969409" cy="986123"/>
            <a:chOff x="0" y="0"/>
            <a:chExt cx="812800" cy="826814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09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6121284" y="9184378"/>
            <a:ext cx="969409" cy="986123"/>
            <a:chOff x="0" y="0"/>
            <a:chExt cx="812800" cy="826814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b="true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10</a:t>
              </a: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7509792" y="6888853"/>
            <a:ext cx="3614553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Development Phases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509792" y="8127215"/>
            <a:ext cx="3614553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Evaluation and Stability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7509792" y="9368640"/>
            <a:ext cx="3614553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Conclusion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087631" y="5581577"/>
            <a:ext cx="3614553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Problem Statement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308483" cy="10287000"/>
            <a:chOff x="0" y="0"/>
            <a:chExt cx="16614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149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61494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28700" y="1559323"/>
            <a:ext cx="7168383" cy="7168355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 flipV="true">
            <a:off x="9003367" y="3211310"/>
            <a:ext cx="4351856" cy="0"/>
          </a:xfrm>
          <a:prstGeom prst="line">
            <a:avLst/>
          </a:prstGeom>
          <a:ln cap="flat" w="76200">
            <a:solidFill>
              <a:srgbClr val="EAE4D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9091167" y="8181875"/>
            <a:ext cx="4176257" cy="545802"/>
            <a:chOff x="0" y="0"/>
            <a:chExt cx="1099919" cy="1437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99919" cy="143750"/>
            </a:xfrm>
            <a:custGeom>
              <a:avLst/>
              <a:gdLst/>
              <a:ahLst/>
              <a:cxnLst/>
              <a:rect r="r" b="b" t="t" l="l"/>
              <a:pathLst>
                <a:path h="143750" w="1099919">
                  <a:moveTo>
                    <a:pt x="71875" y="0"/>
                  </a:moveTo>
                  <a:lnTo>
                    <a:pt x="1028044" y="0"/>
                  </a:lnTo>
                  <a:cubicBezTo>
                    <a:pt x="1067740" y="0"/>
                    <a:pt x="1099919" y="32180"/>
                    <a:pt x="1099919" y="71875"/>
                  </a:cubicBezTo>
                  <a:lnTo>
                    <a:pt x="1099919" y="71875"/>
                  </a:lnTo>
                  <a:cubicBezTo>
                    <a:pt x="1099919" y="90938"/>
                    <a:pt x="1092347" y="109219"/>
                    <a:pt x="1078868" y="122699"/>
                  </a:cubicBezTo>
                  <a:cubicBezTo>
                    <a:pt x="1065389" y="136178"/>
                    <a:pt x="1047107" y="143750"/>
                    <a:pt x="1028044" y="143750"/>
                  </a:cubicBezTo>
                  <a:lnTo>
                    <a:pt x="71875" y="143750"/>
                  </a:lnTo>
                  <a:cubicBezTo>
                    <a:pt x="52813" y="143750"/>
                    <a:pt x="34531" y="136178"/>
                    <a:pt x="21052" y="122699"/>
                  </a:cubicBezTo>
                  <a:cubicBezTo>
                    <a:pt x="7573" y="109219"/>
                    <a:pt x="0" y="90938"/>
                    <a:pt x="0" y="71875"/>
                  </a:cubicBezTo>
                  <a:lnTo>
                    <a:pt x="0" y="71875"/>
                  </a:lnTo>
                  <a:cubicBezTo>
                    <a:pt x="0" y="52813"/>
                    <a:pt x="7573" y="34531"/>
                    <a:pt x="21052" y="21052"/>
                  </a:cubicBezTo>
                  <a:cubicBezTo>
                    <a:pt x="34531" y="7573"/>
                    <a:pt x="52813" y="0"/>
                    <a:pt x="71875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99919" cy="18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b="true" sz="18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Thank you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559323"/>
            <a:ext cx="1189176" cy="1137285"/>
          </a:xfrm>
          <a:custGeom>
            <a:avLst/>
            <a:gdLst/>
            <a:ahLst/>
            <a:cxnLst/>
            <a:rect r="r" b="b" t="t" l="l"/>
            <a:pathLst>
              <a:path h="1137285" w="1189176">
                <a:moveTo>
                  <a:pt x="0" y="0"/>
                </a:moveTo>
                <a:lnTo>
                  <a:pt x="1189176" y="0"/>
                </a:lnTo>
                <a:lnTo>
                  <a:pt x="1189176" y="1137285"/>
                </a:lnTo>
                <a:lnTo>
                  <a:pt x="0" y="11372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8881660"/>
            <a:ext cx="715180" cy="71518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EAE4D2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091101" y="1664098"/>
            <a:ext cx="8168199" cy="9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INTRODUCTION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2658508"/>
            <a:ext cx="681884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  <a:r>
              <a:rPr lang="en-US" b="true" sz="2400" spc="17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GREETING FROM US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4871011" y="6031106"/>
            <a:ext cx="5402508" cy="540250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144000" y="3427879"/>
            <a:ext cx="8115300" cy="4606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575"/>
              </a:lnSpc>
            </a:pPr>
            <a:r>
              <a:rPr lang="en-US" sz="2599" spc="10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Hospital Management System is a new platform designed to address the inefficiencies and security risks in current hospital operations. </a:t>
            </a:r>
            <a:r>
              <a:rPr lang="en-US" b="true" sz="2599" spc="10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It offers a comprehensive solution for managing patient information, scheduling, billing, and administrative tasks, </a:t>
            </a:r>
            <a:r>
              <a:rPr lang="en-US" sz="2599" i="true" spc="103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aiming to improve efficiency, reduce errors, and enhance patient care.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362750" y="273499"/>
            <a:ext cx="665950" cy="755201"/>
          </a:xfrm>
          <a:custGeom>
            <a:avLst/>
            <a:gdLst/>
            <a:ahLst/>
            <a:cxnLst/>
            <a:rect r="r" b="b" t="t" l="l"/>
            <a:pathLst>
              <a:path h="755201" w="665950">
                <a:moveTo>
                  <a:pt x="0" y="0"/>
                </a:moveTo>
                <a:lnTo>
                  <a:pt x="665950" y="0"/>
                </a:lnTo>
                <a:lnTo>
                  <a:pt x="665950" y="755201"/>
                </a:lnTo>
                <a:lnTo>
                  <a:pt x="0" y="7552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386290" y="416150"/>
            <a:ext cx="319139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Pauwan</a:t>
            </a:r>
          </a:p>
        </p:txBody>
      </p:sp>
    </p:spTree>
  </p:cSld>
  <p:clrMapOvr>
    <a:masterClrMapping/>
  </p:clrMapOvr>
  <p:transition spd="fast">
    <p:wipe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70195" y="0"/>
            <a:ext cx="5017805" cy="10287000"/>
            <a:chOff x="0" y="0"/>
            <a:chExt cx="132156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156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1562">
                  <a:moveTo>
                    <a:pt x="0" y="0"/>
                  </a:moveTo>
                  <a:lnTo>
                    <a:pt x="1321562" y="0"/>
                  </a:lnTo>
                  <a:lnTo>
                    <a:pt x="13215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2156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9151339"/>
            <a:ext cx="1028700" cy="1135661"/>
            <a:chOff x="0" y="0"/>
            <a:chExt cx="270933" cy="2991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99104"/>
            </a:xfrm>
            <a:custGeom>
              <a:avLst/>
              <a:gdLst/>
              <a:ahLst/>
              <a:cxnLst/>
              <a:rect r="r" b="b" t="t" l="l"/>
              <a:pathLst>
                <a:path h="29910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866642" y="0"/>
            <a:ext cx="1028700" cy="1135661"/>
            <a:chOff x="0" y="0"/>
            <a:chExt cx="270933" cy="2991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99104"/>
            </a:xfrm>
            <a:custGeom>
              <a:avLst/>
              <a:gdLst/>
              <a:ahLst/>
              <a:cxnLst/>
              <a:rect r="r" b="b" t="t" l="l"/>
              <a:pathLst>
                <a:path h="29910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895342" y="1135661"/>
            <a:ext cx="5363958" cy="8015678"/>
            <a:chOff x="0" y="0"/>
            <a:chExt cx="7151943" cy="10687570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16540" t="0" r="16540" b="0"/>
            <a:stretch>
              <a:fillRect/>
            </a:stretch>
          </p:blipFill>
          <p:spPr>
            <a:xfrm flipH="false" flipV="false">
              <a:off x="0" y="0"/>
              <a:ext cx="7151943" cy="10687570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3268930" y="-1565593"/>
            <a:ext cx="5402508" cy="540250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1085850" y="2994092"/>
            <a:ext cx="0" cy="1442010"/>
          </a:xfrm>
          <a:prstGeom prst="line">
            <a:avLst/>
          </a:prstGeom>
          <a:ln cap="flat" w="76200">
            <a:solidFill>
              <a:srgbClr val="EAE4D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0196488" y="1215940"/>
            <a:ext cx="715180" cy="71518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1123950"/>
            <a:ext cx="8612830" cy="798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95"/>
              </a:lnSpc>
            </a:pPr>
            <a:r>
              <a:rPr lang="en-US" sz="59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PROBLEM STATEMENT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2080260"/>
            <a:ext cx="7286431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  <a:r>
              <a:rPr lang="en-US" b="true" sz="2400" spc="17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CHALLENGES IN HOSPITAL MANAGEMENT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3674" y="4455152"/>
            <a:ext cx="9882968" cy="5399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44" indent="-377822" lvl="1">
              <a:lnSpc>
                <a:spcPts val="6159"/>
              </a:lnSpc>
              <a:buFont typeface="Arial"/>
              <a:buChar char="•"/>
            </a:pPr>
            <a:r>
              <a:rPr lang="en-US" sz="3499" spc="1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Inefficient patient record management.</a:t>
            </a:r>
          </a:p>
          <a:p>
            <a:pPr algn="just" marL="755644" indent="-377822" lvl="1">
              <a:lnSpc>
                <a:spcPts val="6159"/>
              </a:lnSpc>
              <a:buFont typeface="Arial"/>
              <a:buChar char="•"/>
            </a:pPr>
            <a:r>
              <a:rPr lang="en-US" sz="3499" spc="1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Long wait times and delayed services.</a:t>
            </a:r>
          </a:p>
          <a:p>
            <a:pPr algn="just" marL="755644" indent="-377822" lvl="1">
              <a:lnSpc>
                <a:spcPts val="6159"/>
              </a:lnSpc>
              <a:buFont typeface="Arial"/>
              <a:buChar char="•"/>
            </a:pPr>
            <a:r>
              <a:rPr lang="en-US" sz="3499" spc="1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Fragmented data across multiple systems.</a:t>
            </a:r>
          </a:p>
          <a:p>
            <a:pPr algn="just" marL="755644" indent="-377822" lvl="1">
              <a:lnSpc>
                <a:spcPts val="6159"/>
              </a:lnSpc>
              <a:buFont typeface="Arial"/>
              <a:buChar char="•"/>
            </a:pPr>
            <a:r>
              <a:rPr lang="en-US" sz="3499" spc="1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Difficulty in accessing historical data</a:t>
            </a:r>
          </a:p>
          <a:p>
            <a:pPr algn="just" marL="755644" indent="-377822" lvl="1">
              <a:lnSpc>
                <a:spcPts val="6159"/>
              </a:lnSpc>
              <a:buFont typeface="Arial"/>
              <a:buChar char="•"/>
            </a:pPr>
            <a:r>
              <a:rPr lang="en-US" sz="3499" spc="1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Manual processes causing errors and inconsistencies.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3715069" y="190230"/>
            <a:ext cx="665950" cy="755201"/>
          </a:xfrm>
          <a:custGeom>
            <a:avLst/>
            <a:gdLst/>
            <a:ahLst/>
            <a:cxnLst/>
            <a:rect r="r" b="b" t="t" l="l"/>
            <a:pathLst>
              <a:path h="755201" w="665950">
                <a:moveTo>
                  <a:pt x="0" y="0"/>
                </a:moveTo>
                <a:lnTo>
                  <a:pt x="665949" y="0"/>
                </a:lnTo>
                <a:lnTo>
                  <a:pt x="665949" y="755201"/>
                </a:lnTo>
                <a:lnTo>
                  <a:pt x="0" y="75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4577321" y="332881"/>
            <a:ext cx="319139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Pauwan</a:t>
            </a:r>
          </a:p>
        </p:txBody>
      </p:sp>
    </p:spTree>
  </p:cSld>
  <p:clrMapOvr>
    <a:masterClrMapping/>
  </p:clrMapOvr>
  <p:transition spd="fast">
    <p:circl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70195" y="0"/>
            <a:ext cx="5017805" cy="10287000"/>
            <a:chOff x="0" y="0"/>
            <a:chExt cx="132156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156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1562">
                  <a:moveTo>
                    <a:pt x="0" y="0"/>
                  </a:moveTo>
                  <a:lnTo>
                    <a:pt x="1321562" y="0"/>
                  </a:lnTo>
                  <a:lnTo>
                    <a:pt x="13215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21562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259300" y="9151339"/>
            <a:ext cx="1028700" cy="1135661"/>
            <a:chOff x="0" y="0"/>
            <a:chExt cx="270933" cy="2991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99104"/>
            </a:xfrm>
            <a:custGeom>
              <a:avLst/>
              <a:gdLst/>
              <a:ahLst/>
              <a:cxnLst/>
              <a:rect r="r" b="b" t="t" l="l"/>
              <a:pathLst>
                <a:path h="29910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866642" y="0"/>
            <a:ext cx="1028700" cy="1135661"/>
            <a:chOff x="0" y="0"/>
            <a:chExt cx="270933" cy="2991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99104"/>
            </a:xfrm>
            <a:custGeom>
              <a:avLst/>
              <a:gdLst/>
              <a:ahLst/>
              <a:cxnLst/>
              <a:rect r="r" b="b" t="t" l="l"/>
              <a:pathLst>
                <a:path h="29910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99104"/>
                  </a:lnTo>
                  <a:lnTo>
                    <a:pt x="0" y="299104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70933" cy="3467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895342" y="1135661"/>
            <a:ext cx="5363958" cy="8015678"/>
            <a:chOff x="0" y="0"/>
            <a:chExt cx="7151943" cy="10687570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16540" t="0" r="16540" b="0"/>
            <a:stretch>
              <a:fillRect/>
            </a:stretch>
          </p:blipFill>
          <p:spPr>
            <a:xfrm flipH="false" flipV="false">
              <a:off x="0" y="0"/>
              <a:ext cx="7151943" cy="10687570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3268930" y="-1565593"/>
            <a:ext cx="5402508" cy="540250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1085850" y="2994092"/>
            <a:ext cx="0" cy="1442010"/>
          </a:xfrm>
          <a:prstGeom prst="line">
            <a:avLst/>
          </a:prstGeom>
          <a:ln cap="flat" w="76200">
            <a:solidFill>
              <a:srgbClr val="EAE4D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0196488" y="1215940"/>
            <a:ext cx="715180" cy="71518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1123950"/>
            <a:ext cx="8612830" cy="798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95"/>
              </a:lnSpc>
            </a:pPr>
            <a:r>
              <a:rPr lang="en-US" sz="59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SOLUTION OVERVIEW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2080260"/>
            <a:ext cx="8325522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  <a:r>
              <a:rPr lang="en-US" b="true" sz="2400" spc="17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A WEB-BASED HOSPITAL MANAGEMENT SYSTEM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3820" y="4255127"/>
            <a:ext cx="10232728" cy="5813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3796" indent="-356898" lvl="1">
              <a:lnSpc>
                <a:spcPts val="5818"/>
              </a:lnSpc>
              <a:buFont typeface="Arial"/>
              <a:buChar char="•"/>
            </a:pPr>
            <a:r>
              <a:rPr lang="en-US" sz="3306" spc="13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Streamlines hospital operations with centralized data management.</a:t>
            </a:r>
          </a:p>
          <a:p>
            <a:pPr algn="just" marL="713796" indent="-356898" lvl="1">
              <a:lnSpc>
                <a:spcPts val="5818"/>
              </a:lnSpc>
              <a:buFont typeface="Arial"/>
              <a:buChar char="•"/>
            </a:pPr>
            <a:r>
              <a:rPr lang="en-US" sz="3306" spc="13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Improves accessibility, accuracy, and efficiency.</a:t>
            </a:r>
          </a:p>
          <a:p>
            <a:pPr algn="just" marL="713796" indent="-356898" lvl="1">
              <a:lnSpc>
                <a:spcPts val="5818"/>
              </a:lnSpc>
              <a:buFont typeface="Arial"/>
              <a:buChar char="•"/>
            </a:pPr>
            <a:r>
              <a:rPr lang="en-US" sz="3306" spc="13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Reduces manual paperwork and human error.</a:t>
            </a:r>
          </a:p>
          <a:p>
            <a:pPr algn="just" marL="714627" indent="-357313" lvl="1">
              <a:lnSpc>
                <a:spcPts val="5825"/>
              </a:lnSpc>
              <a:buFont typeface="Arial"/>
              <a:buChar char="•"/>
            </a:pPr>
            <a:r>
              <a:rPr lang="en-US" sz="3309" spc="13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Provides a user-friendly platform for staff, patients, and administrators.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3715069" y="190230"/>
            <a:ext cx="665950" cy="755201"/>
          </a:xfrm>
          <a:custGeom>
            <a:avLst/>
            <a:gdLst/>
            <a:ahLst/>
            <a:cxnLst/>
            <a:rect r="r" b="b" t="t" l="l"/>
            <a:pathLst>
              <a:path h="755201" w="665950">
                <a:moveTo>
                  <a:pt x="0" y="0"/>
                </a:moveTo>
                <a:lnTo>
                  <a:pt x="665949" y="0"/>
                </a:lnTo>
                <a:lnTo>
                  <a:pt x="665949" y="755201"/>
                </a:lnTo>
                <a:lnTo>
                  <a:pt x="0" y="75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4577321" y="332881"/>
            <a:ext cx="319139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Pauwan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757868"/>
            <a:ext cx="18288000" cy="4529132"/>
            <a:chOff x="0" y="0"/>
            <a:chExt cx="4816593" cy="11928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92858"/>
            </a:xfrm>
            <a:custGeom>
              <a:avLst/>
              <a:gdLst/>
              <a:ahLst/>
              <a:cxnLst/>
              <a:rect r="r" b="b" t="t" l="l"/>
              <a:pathLst>
                <a:path h="119285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92858"/>
                  </a:lnTo>
                  <a:lnTo>
                    <a:pt x="0" y="1192858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240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85750"/>
            <a:ext cx="5925122" cy="8972550"/>
            <a:chOff x="0" y="0"/>
            <a:chExt cx="7900163" cy="119634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6981" t="0" r="16981" b="0"/>
            <a:stretch>
              <a:fillRect/>
            </a:stretch>
          </p:blipFill>
          <p:spPr>
            <a:xfrm flipH="false" flipV="false">
              <a:off x="0" y="0"/>
              <a:ext cx="7900163" cy="119634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5853048" y="-912528"/>
            <a:ext cx="3803190" cy="38031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830382" y="600369"/>
            <a:ext cx="9552743" cy="98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TARGET AUDIENCE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30382" y="3188477"/>
            <a:ext cx="9349862" cy="486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24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0" y="9258300"/>
            <a:ext cx="1028700" cy="1028700"/>
            <a:chOff x="0" y="0"/>
            <a:chExt cx="270933" cy="2709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70933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395563" y="9537700"/>
            <a:ext cx="319139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Pauwan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31728" y="9395050"/>
            <a:ext cx="665950" cy="755201"/>
          </a:xfrm>
          <a:custGeom>
            <a:avLst/>
            <a:gdLst/>
            <a:ahLst/>
            <a:cxnLst/>
            <a:rect r="r" b="b" t="t" l="l"/>
            <a:pathLst>
              <a:path h="755201" w="665950">
                <a:moveTo>
                  <a:pt x="0" y="0"/>
                </a:moveTo>
                <a:lnTo>
                  <a:pt x="665949" y="0"/>
                </a:lnTo>
                <a:lnTo>
                  <a:pt x="665949" y="755200"/>
                </a:lnTo>
                <a:lnTo>
                  <a:pt x="0" y="75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830382" y="2062669"/>
            <a:ext cx="8970705" cy="6557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2438" indent="-406219" lvl="1">
              <a:lnSpc>
                <a:spcPts val="5832"/>
              </a:lnSpc>
              <a:buFont typeface="Arial"/>
              <a:buChar char="•"/>
            </a:pPr>
            <a:r>
              <a:rPr lang="en-US" b="true" sz="3763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Small to Medium-Sized Hospitals.</a:t>
            </a:r>
          </a:p>
          <a:p>
            <a:pPr algn="l" marL="812438" indent="-406219" lvl="1">
              <a:lnSpc>
                <a:spcPts val="5832"/>
              </a:lnSpc>
              <a:buFont typeface="Arial"/>
              <a:buChar char="•"/>
            </a:pPr>
            <a:r>
              <a:rPr lang="en-US" b="true" sz="3763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Private Clinics and Specialty Care Centers.</a:t>
            </a:r>
          </a:p>
          <a:p>
            <a:pPr algn="l" marL="812438" indent="-406219" lvl="1">
              <a:lnSpc>
                <a:spcPts val="5832"/>
              </a:lnSpc>
              <a:buFont typeface="Arial"/>
              <a:buChar char="•"/>
            </a:pPr>
            <a:r>
              <a:rPr lang="en-US" b="true" sz="3763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Health Systems and Networks Seeking Digital Transformation.</a:t>
            </a:r>
          </a:p>
          <a:p>
            <a:pPr algn="l" marL="812438" indent="-406219" lvl="1">
              <a:lnSpc>
                <a:spcPts val="5832"/>
              </a:lnSpc>
              <a:buFont typeface="Arial"/>
              <a:buChar char="•"/>
            </a:pPr>
            <a:r>
              <a:rPr lang="en-US" b="true" sz="3763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Administrators and Healthcare IT Managers.</a:t>
            </a:r>
          </a:p>
          <a:p>
            <a:pPr algn="l" marL="812438" indent="-406219" lvl="1">
              <a:lnSpc>
                <a:spcPts val="5832"/>
              </a:lnSpc>
              <a:buFont typeface="Arial"/>
              <a:buChar char="•"/>
            </a:pPr>
            <a:r>
              <a:rPr lang="en-US" b="true" sz="3763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Healthcare Providers in Developing Regions.</a:t>
            </a: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34610" y="0"/>
            <a:ext cx="5653390" cy="10287000"/>
            <a:chOff x="0" y="0"/>
            <a:chExt cx="148895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895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88959">
                  <a:moveTo>
                    <a:pt x="0" y="0"/>
                  </a:moveTo>
                  <a:lnTo>
                    <a:pt x="1488959" y="0"/>
                  </a:lnTo>
                  <a:lnTo>
                    <a:pt x="14889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88959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590495" y="-1909062"/>
            <a:ext cx="7810371" cy="7810371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39945" y="2796715"/>
            <a:ext cx="877649" cy="87764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39945" y="6406654"/>
            <a:ext cx="877649" cy="87764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590495" y="6145745"/>
            <a:ext cx="877649" cy="87764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b="true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03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400866" y="0"/>
            <a:ext cx="863406" cy="1914819"/>
            <a:chOff x="0" y="0"/>
            <a:chExt cx="227399" cy="5043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7399" cy="504314"/>
            </a:xfrm>
            <a:custGeom>
              <a:avLst/>
              <a:gdLst/>
              <a:ahLst/>
              <a:cxnLst/>
              <a:rect r="r" b="b" t="t" l="l"/>
              <a:pathLst>
                <a:path h="504314" w="227399">
                  <a:moveTo>
                    <a:pt x="0" y="0"/>
                  </a:moveTo>
                  <a:lnTo>
                    <a:pt x="227399" y="0"/>
                  </a:lnTo>
                  <a:lnTo>
                    <a:pt x="227399" y="504314"/>
                  </a:lnTo>
                  <a:lnTo>
                    <a:pt x="0" y="504314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27399" cy="551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1061650" y="8036778"/>
            <a:ext cx="3803190" cy="380319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0" y="10094695"/>
            <a:ext cx="18264272" cy="192305"/>
            <a:chOff x="0" y="0"/>
            <a:chExt cx="4810343" cy="5064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10343" cy="50648"/>
            </a:xfrm>
            <a:custGeom>
              <a:avLst/>
              <a:gdLst/>
              <a:ahLst/>
              <a:cxnLst/>
              <a:rect r="r" b="b" t="t" l="l"/>
              <a:pathLst>
                <a:path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4810343" cy="98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839945" y="1266507"/>
            <a:ext cx="8006978" cy="729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5"/>
              </a:lnSpc>
            </a:pPr>
            <a:r>
              <a:rPr lang="en-US" sz="53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TECHNICAL OVERVIEW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25690" y="2992436"/>
            <a:ext cx="4877173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Operating Environment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25690" y="6602376"/>
            <a:ext cx="4877173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Technologies Used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884058" y="6333109"/>
            <a:ext cx="6724626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Features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25690" y="3579114"/>
            <a:ext cx="6724626" cy="3005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86" indent="-334643" lvl="1">
              <a:lnSpc>
                <a:spcPts val="4804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Standard web browsers (Chrome, Firefox, Safari, Edge).</a:t>
            </a:r>
          </a:p>
          <a:p>
            <a:pPr algn="just" marL="669286" indent="-334643" lvl="1">
              <a:lnSpc>
                <a:spcPts val="4804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Desktop and mobile compatibility.</a:t>
            </a:r>
          </a:p>
          <a:p>
            <a:pPr algn="just" marL="0" indent="0" lvl="0">
              <a:lnSpc>
                <a:spcPts val="4804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925690" y="7189053"/>
            <a:ext cx="6724626" cy="2268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86" indent="-334643" lvl="1">
              <a:lnSpc>
                <a:spcPts val="4804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Backend: Node.js, Express.</a:t>
            </a:r>
          </a:p>
          <a:p>
            <a:pPr algn="just" marL="669286" indent="-334643" lvl="1">
              <a:lnSpc>
                <a:spcPts val="4804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Database: MySQL</a:t>
            </a:r>
          </a:p>
          <a:p>
            <a:pPr algn="just" marL="669286" indent="-334643" lvl="1">
              <a:lnSpc>
                <a:spcPts val="4804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Frontend: HTML, CSS, JavaScript.</a:t>
            </a:r>
          </a:p>
          <a:p>
            <a:pPr algn="just" marL="0" indent="0" lvl="0">
              <a:lnSpc>
                <a:spcPts val="3720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0676240" y="6779754"/>
            <a:ext cx="7376459" cy="2918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9433" indent="-319716" lvl="1">
              <a:lnSpc>
                <a:spcPts val="4590"/>
              </a:lnSpc>
              <a:buFont typeface="Arial"/>
              <a:buChar char="•"/>
            </a:pPr>
            <a:r>
              <a:rPr lang="en-US" sz="296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Comprehensive Patient Management.</a:t>
            </a:r>
          </a:p>
          <a:p>
            <a:pPr algn="just" marL="663115" indent="-331558" lvl="1">
              <a:lnSpc>
                <a:spcPts val="4760"/>
              </a:lnSpc>
              <a:buFont typeface="Arial"/>
              <a:buChar char="•"/>
            </a:pPr>
            <a:r>
              <a:rPr lang="en-US" sz="30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Appointment Scheduling.</a:t>
            </a:r>
          </a:p>
          <a:p>
            <a:pPr algn="just" marL="663115" indent="-331558" lvl="1">
              <a:lnSpc>
                <a:spcPts val="4760"/>
              </a:lnSpc>
              <a:buFont typeface="Arial"/>
              <a:buChar char="•"/>
            </a:pPr>
            <a:r>
              <a:rPr lang="en-US" sz="30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 Authentication.</a:t>
            </a:r>
          </a:p>
          <a:p>
            <a:pPr algn="just" marL="663115" indent="-331558" lvl="1">
              <a:lnSpc>
                <a:spcPts val="4760"/>
              </a:lnSpc>
              <a:buFont typeface="Arial"/>
              <a:buChar char="•"/>
            </a:pPr>
            <a:r>
              <a:rPr lang="en-US" sz="30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Admin Dashboard.</a:t>
            </a:r>
          </a:p>
          <a:p>
            <a:pPr algn="just" marL="663115" indent="-331558" lvl="1">
              <a:lnSpc>
                <a:spcPts val="4760"/>
              </a:lnSpc>
              <a:buFont typeface="Arial"/>
              <a:buChar char="•"/>
            </a:pPr>
            <a:r>
              <a:rPr lang="en-US" sz="30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Contact Management.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232905" y="671110"/>
            <a:ext cx="715180" cy="715180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839945" y="273499"/>
            <a:ext cx="665950" cy="755201"/>
          </a:xfrm>
          <a:custGeom>
            <a:avLst/>
            <a:gdLst/>
            <a:ahLst/>
            <a:cxnLst/>
            <a:rect r="r" b="b" t="t" l="l"/>
            <a:pathLst>
              <a:path h="755201" w="665950">
                <a:moveTo>
                  <a:pt x="0" y="0"/>
                </a:moveTo>
                <a:lnTo>
                  <a:pt x="665950" y="0"/>
                </a:lnTo>
                <a:lnTo>
                  <a:pt x="665950" y="755201"/>
                </a:lnTo>
                <a:lnTo>
                  <a:pt x="0" y="7552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652038" y="436160"/>
            <a:ext cx="319139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CC2B31"/>
                </a:solidFill>
                <a:latin typeface="Open Sans"/>
                <a:ea typeface="Open Sans"/>
                <a:cs typeface="Open Sans"/>
                <a:sym typeface="Open Sans"/>
              </a:rPr>
              <a:t>Pauwan</a:t>
            </a:r>
          </a:p>
        </p:txBody>
      </p:sp>
    </p:spTree>
  </p:cSld>
  <p:clrMapOvr>
    <a:masterClrMapping/>
  </p:clrMapOvr>
  <p:transition spd="fast">
    <p:cover dir="r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9945" y="6852842"/>
            <a:ext cx="6028378" cy="2743162"/>
            <a:chOff x="0" y="0"/>
            <a:chExt cx="8037837" cy="365754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7247" r="0" b="27247"/>
            <a:stretch>
              <a:fillRect/>
            </a:stretch>
          </p:blipFill>
          <p:spPr>
            <a:xfrm flipH="false" flipV="false">
              <a:off x="0" y="0"/>
              <a:ext cx="8037837" cy="3657549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39945" y="3634509"/>
            <a:ext cx="6028378" cy="2704523"/>
            <a:chOff x="0" y="0"/>
            <a:chExt cx="8037837" cy="360603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27568" r="0" b="27568"/>
            <a:stretch>
              <a:fillRect/>
            </a:stretch>
          </p:blipFill>
          <p:spPr>
            <a:xfrm flipH="false" flipV="false">
              <a:off x="0" y="0"/>
              <a:ext cx="8037837" cy="3606031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7718306" y="0"/>
            <a:ext cx="10569694" cy="10287000"/>
            <a:chOff x="0" y="0"/>
            <a:chExt cx="2783788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8378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83788">
                  <a:moveTo>
                    <a:pt x="0" y="0"/>
                  </a:moveTo>
                  <a:lnTo>
                    <a:pt x="2783788" y="0"/>
                  </a:lnTo>
                  <a:lnTo>
                    <a:pt x="27837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78378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839945" y="2324132"/>
            <a:ext cx="1858299" cy="0"/>
          </a:xfrm>
          <a:prstGeom prst="line">
            <a:avLst/>
          </a:prstGeom>
          <a:ln cap="flat" w="76200">
            <a:solidFill>
              <a:srgbClr val="EAE4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478050" y="258555"/>
            <a:ext cx="665950" cy="755201"/>
          </a:xfrm>
          <a:custGeom>
            <a:avLst/>
            <a:gdLst/>
            <a:ahLst/>
            <a:cxnLst/>
            <a:rect r="r" b="b" t="t" l="l"/>
            <a:pathLst>
              <a:path h="755201" w="665950">
                <a:moveTo>
                  <a:pt x="0" y="0"/>
                </a:moveTo>
                <a:lnTo>
                  <a:pt x="665950" y="0"/>
                </a:lnTo>
                <a:lnTo>
                  <a:pt x="665950" y="755200"/>
                </a:lnTo>
                <a:lnTo>
                  <a:pt x="0" y="755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39945" y="505119"/>
            <a:ext cx="6818840" cy="508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85"/>
              </a:lnSpc>
            </a:pPr>
            <a:r>
              <a:rPr lang="en-US" sz="3700" b="true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FUNCTIONAL REQUIREMENT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9945" y="1256363"/>
            <a:ext cx="681884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  <a:r>
              <a:rPr lang="en-US" b="true" sz="2400" spc="17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FUNCTIONALITIES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03230" y="1349708"/>
            <a:ext cx="8999846" cy="880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9794" indent="-414897" lvl="1">
              <a:lnSpc>
                <a:spcPts val="5957"/>
              </a:lnSpc>
              <a:buFont typeface="Arial"/>
              <a:buChar char="•"/>
            </a:pPr>
            <a:r>
              <a:rPr lang="en-US" sz="38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Interactive Homepage: Motto, Mission, vision, About Us, Schedules.</a:t>
            </a:r>
          </a:p>
          <a:p>
            <a:pPr algn="just" marL="829794" indent="-414897" lvl="1">
              <a:lnSpc>
                <a:spcPts val="5957"/>
              </a:lnSpc>
              <a:buFont typeface="Arial"/>
              <a:buChar char="•"/>
            </a:pPr>
            <a:r>
              <a:rPr lang="en-US" sz="38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Services</a:t>
            </a:r>
            <a:r>
              <a:rPr lang="en-US" sz="38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Inpatient, Outpatient, Consultant Clinics, Cardiac Programs, Telemedicine.</a:t>
            </a:r>
          </a:p>
          <a:p>
            <a:pPr algn="just" marL="829794" indent="-414897" lvl="1">
              <a:lnSpc>
                <a:spcPts val="5957"/>
              </a:lnSpc>
              <a:buFont typeface="Arial"/>
              <a:buChar char="•"/>
            </a:pPr>
            <a:r>
              <a:rPr lang="en-US" sz="38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Gallery</a:t>
            </a:r>
            <a:r>
              <a:rPr lang="en-US" sz="38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Page: Photos, Videos.</a:t>
            </a:r>
          </a:p>
          <a:p>
            <a:pPr algn="just" marL="829794" indent="-414897" lvl="1">
              <a:lnSpc>
                <a:spcPts val="5957"/>
              </a:lnSpc>
              <a:buFont typeface="Arial"/>
              <a:buChar char="•"/>
            </a:pPr>
            <a:r>
              <a:rPr lang="en-US" sz="38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 Us</a:t>
            </a:r>
            <a:r>
              <a:rPr lang="en-US" sz="38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Form.</a:t>
            </a:r>
          </a:p>
          <a:p>
            <a:pPr algn="just" marL="829794" indent="-414897" lvl="1">
              <a:lnSpc>
                <a:spcPts val="5957"/>
              </a:lnSpc>
              <a:buFont typeface="Arial"/>
              <a:buChar char="•"/>
            </a:pPr>
            <a:r>
              <a:rPr lang="en-US" sz="38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Login</a:t>
            </a:r>
            <a:r>
              <a:rPr lang="en-US" sz="38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Login for members.</a:t>
            </a:r>
          </a:p>
          <a:p>
            <a:pPr algn="just" marL="829794" indent="-414897" lvl="1">
              <a:lnSpc>
                <a:spcPts val="5957"/>
              </a:lnSpc>
              <a:buFont typeface="Arial"/>
              <a:buChar char="•"/>
            </a:pPr>
            <a:r>
              <a:rPr lang="en-US" sz="38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Sign In</a:t>
            </a:r>
            <a:r>
              <a:rPr lang="en-US" sz="38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Sign In for new members.</a:t>
            </a:r>
          </a:p>
          <a:p>
            <a:pPr algn="just" marL="829794" indent="-414897" lvl="1">
              <a:lnSpc>
                <a:spcPts val="5957"/>
              </a:lnSpc>
              <a:buFont typeface="Arial"/>
              <a:buChar char="•"/>
            </a:pPr>
            <a:r>
              <a:rPr lang="en-US" sz="38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Admin</a:t>
            </a:r>
            <a:r>
              <a:rPr lang="en-US" sz="384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Administrators login.</a:t>
            </a:r>
          </a:p>
          <a:p>
            <a:pPr algn="just" marL="0" indent="0" lvl="0">
              <a:lnSpc>
                <a:spcPts val="4351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303935" y="500675"/>
            <a:ext cx="319139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Pauwan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73834" y="0"/>
            <a:ext cx="5014166" cy="10287000"/>
            <a:chOff x="0" y="0"/>
            <a:chExt cx="132060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060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0603">
                  <a:moveTo>
                    <a:pt x="0" y="0"/>
                  </a:moveTo>
                  <a:lnTo>
                    <a:pt x="1320603" y="0"/>
                  </a:lnTo>
                  <a:lnTo>
                    <a:pt x="13206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2060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457494"/>
            <a:ext cx="9144000" cy="458063"/>
            <a:chOff x="0" y="0"/>
            <a:chExt cx="2408296" cy="1206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8296" cy="120642"/>
            </a:xfrm>
            <a:custGeom>
              <a:avLst/>
              <a:gdLst/>
              <a:ahLst/>
              <a:cxnLst/>
              <a:rect r="r" b="b" t="t" l="l"/>
              <a:pathLst>
                <a:path h="120642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120642"/>
                  </a:lnTo>
                  <a:lnTo>
                    <a:pt x="0" y="120642"/>
                  </a:ln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408296" cy="168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942521" y="4778743"/>
            <a:ext cx="3015555" cy="2876228"/>
            <a:chOff x="0" y="0"/>
            <a:chExt cx="4020740" cy="383497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2310" r="0" b="2310"/>
            <a:stretch>
              <a:fillRect/>
            </a:stretch>
          </p:blipFill>
          <p:spPr>
            <a:xfrm flipH="false" flipV="false">
              <a:off x="0" y="0"/>
              <a:ext cx="4020740" cy="3834970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14942521" y="1317179"/>
            <a:ext cx="3015555" cy="2876228"/>
            <a:chOff x="0" y="0"/>
            <a:chExt cx="4020740" cy="383497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0" t="2310" r="0" b="2310"/>
            <a:stretch>
              <a:fillRect/>
            </a:stretch>
          </p:blipFill>
          <p:spPr>
            <a:xfrm flipH="false" flipV="false">
              <a:off x="0" y="0"/>
              <a:ext cx="4020740" cy="3834970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1061650" y="8036778"/>
            <a:ext cx="3803190" cy="380319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5912260" y="-2364648"/>
            <a:ext cx="13881919" cy="1388191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83200" y="6216857"/>
            <a:ext cx="5145691" cy="2876228"/>
            <a:chOff x="0" y="0"/>
            <a:chExt cx="6860922" cy="3834970"/>
          </a:xfrm>
        </p:grpSpPr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4"/>
            <a:srcRect l="0" t="22052" r="0" b="22052"/>
            <a:stretch>
              <a:fillRect/>
            </a:stretch>
          </p:blipFill>
          <p:spPr>
            <a:xfrm flipH="false" flipV="false">
              <a:off x="0" y="0"/>
              <a:ext cx="6860922" cy="3834970"/>
            </a:xfrm>
            <a:prstGeom prst="rect">
              <a:avLst/>
            </a:prstGeom>
          </p:spPr>
        </p:pic>
      </p:grpSp>
      <p:sp>
        <p:nvSpPr>
          <p:cNvPr name="TextBox 23" id="23"/>
          <p:cNvSpPr txBox="true"/>
          <p:nvPr/>
        </p:nvSpPr>
        <p:spPr>
          <a:xfrm rot="0">
            <a:off x="217623" y="3976236"/>
            <a:ext cx="813838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9"/>
              </a:lnSpc>
            </a:pPr>
            <a:r>
              <a:rPr lang="en-US" b="true" sz="2400" spc="17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ARCHITECTURE OVERVIEW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7623" y="1686305"/>
            <a:ext cx="7108821" cy="1322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5"/>
              </a:lnSpc>
            </a:pPr>
            <a:r>
              <a:rPr lang="en-US" sz="4900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SYSTEM ARCHITECTURE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522518" y="2146167"/>
            <a:ext cx="6517417" cy="2806065"/>
            <a:chOff x="0" y="0"/>
            <a:chExt cx="8689890" cy="374141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692486" cy="1692486"/>
            </a:xfrm>
            <a:custGeom>
              <a:avLst/>
              <a:gdLst/>
              <a:ahLst/>
              <a:cxnLst/>
              <a:rect r="r" b="b" t="t" l="l"/>
              <a:pathLst>
                <a:path h="1692486" w="1692486">
                  <a:moveTo>
                    <a:pt x="0" y="0"/>
                  </a:moveTo>
                  <a:lnTo>
                    <a:pt x="1692486" y="0"/>
                  </a:lnTo>
                  <a:lnTo>
                    <a:pt x="1692486" y="1692486"/>
                  </a:lnTo>
                  <a:lnTo>
                    <a:pt x="0" y="1692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 rot="0">
              <a:off x="1835192" y="39412"/>
              <a:ext cx="6854697" cy="3702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3"/>
                </a:lnSpc>
              </a:pPr>
              <a:r>
                <a:rPr lang="en-US" sz="2745" spc="-54">
                  <a:solidFill>
                    <a:srgbClr val="17726D"/>
                  </a:solidFill>
                  <a:latin typeface="Poppins"/>
                  <a:ea typeface="Poppins"/>
                  <a:cs typeface="Poppins"/>
                  <a:sym typeface="Poppins"/>
                </a:rPr>
                <a:t>Client-Se</a:t>
              </a:r>
              <a:r>
                <a:rPr lang="en-US" sz="2745" spc="-54" strike="noStrike" u="none">
                  <a:solidFill>
                    <a:srgbClr val="17726D"/>
                  </a:solidFill>
                  <a:latin typeface="Poppins"/>
                  <a:ea typeface="Poppins"/>
                  <a:cs typeface="Poppins"/>
                  <a:sym typeface="Poppins"/>
                </a:rPr>
                <a:t>rver Model</a:t>
              </a:r>
            </a:p>
            <a:p>
              <a:pPr algn="l" marL="592647" indent="-296324" lvl="1">
                <a:lnSpc>
                  <a:spcPts val="3843"/>
                </a:lnSpc>
                <a:buFont typeface="Arial"/>
                <a:buChar char="•"/>
              </a:pPr>
              <a:r>
                <a:rPr lang="en-US" sz="2745" spc="-54" strike="noStrike" u="none">
                  <a:solidFill>
                    <a:srgbClr val="17726D"/>
                  </a:solidFill>
                  <a:latin typeface="Poppins"/>
                  <a:ea typeface="Poppins"/>
                  <a:cs typeface="Poppins"/>
                  <a:sym typeface="Poppins"/>
                </a:rPr>
                <a:t>Frontend: js or similar framework.</a:t>
              </a:r>
            </a:p>
            <a:p>
              <a:pPr algn="l" marL="592647" indent="-296324" lvl="1">
                <a:lnSpc>
                  <a:spcPts val="3843"/>
                </a:lnSpc>
                <a:buFont typeface="Arial"/>
                <a:buChar char="•"/>
              </a:pPr>
              <a:r>
                <a:rPr lang="en-US" sz="2745" spc="-54" strike="noStrike" u="none">
                  <a:solidFill>
                    <a:srgbClr val="17726D"/>
                  </a:solidFill>
                  <a:latin typeface="Poppins"/>
                  <a:ea typeface="Poppins"/>
                  <a:cs typeface="Poppins"/>
                  <a:sym typeface="Poppins"/>
                </a:rPr>
                <a:t>Backend: Node.js, Express.</a:t>
              </a:r>
            </a:p>
            <a:p>
              <a:pPr algn="l" marL="592647" indent="-296324" lvl="1">
                <a:lnSpc>
                  <a:spcPts val="3843"/>
                </a:lnSpc>
                <a:buFont typeface="Arial"/>
                <a:buChar char="•"/>
              </a:pPr>
              <a:r>
                <a:rPr lang="en-US" sz="2745" spc="-54" strike="noStrike" u="none">
                  <a:solidFill>
                    <a:srgbClr val="17726D"/>
                  </a:solidFill>
                  <a:latin typeface="Poppins"/>
                  <a:ea typeface="Poppins"/>
                  <a:cs typeface="Poppins"/>
                  <a:sym typeface="Poppins"/>
                </a:rPr>
                <a:t>Database: MySQL.</a:t>
              </a:r>
            </a:p>
            <a:p>
              <a:pPr algn="l">
                <a:lnSpc>
                  <a:spcPts val="2723"/>
                </a:lnSpc>
              </a:pP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72377" y="339017"/>
              <a:ext cx="1347732" cy="938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969"/>
                </a:lnSpc>
                <a:spcBef>
                  <a:spcPct val="0"/>
                </a:spcBef>
              </a:pPr>
              <a:r>
                <a:rPr lang="en-US" sz="4263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01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658987" y="5952300"/>
            <a:ext cx="5594206" cy="1089555"/>
            <a:chOff x="0" y="0"/>
            <a:chExt cx="7458941" cy="145274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452740" cy="1452740"/>
            </a:xfrm>
            <a:custGeom>
              <a:avLst/>
              <a:gdLst/>
              <a:ahLst/>
              <a:cxnLst/>
              <a:rect r="r" b="b" t="t" l="l"/>
              <a:pathLst>
                <a:path h="1452740" w="1452740">
                  <a:moveTo>
                    <a:pt x="0" y="0"/>
                  </a:moveTo>
                  <a:lnTo>
                    <a:pt x="1452740" y="0"/>
                  </a:lnTo>
                  <a:lnTo>
                    <a:pt x="1452740" y="1452740"/>
                  </a:lnTo>
                  <a:lnTo>
                    <a:pt x="0" y="1452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 rot="0">
              <a:off x="1575232" y="31211"/>
              <a:ext cx="5883709" cy="12780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68"/>
                </a:lnSpc>
              </a:pPr>
              <a:r>
                <a:rPr lang="en-US" sz="2763" spc="-55">
                  <a:solidFill>
                    <a:srgbClr val="17726D"/>
                  </a:solidFill>
                  <a:latin typeface="Poppins"/>
                  <a:ea typeface="Poppins"/>
                  <a:cs typeface="Poppins"/>
                  <a:sym typeface="Poppins"/>
                </a:rPr>
                <a:t>Databas</a:t>
              </a:r>
              <a:r>
                <a:rPr lang="en-US" sz="2763" spc="-55" strike="noStrike" u="none">
                  <a:solidFill>
                    <a:srgbClr val="17726D"/>
                  </a:solidFill>
                  <a:latin typeface="Poppins"/>
                  <a:ea typeface="Poppins"/>
                  <a:cs typeface="Poppins"/>
                  <a:sym typeface="Poppins"/>
                </a:rPr>
                <a:t>e Design:</a:t>
              </a:r>
            </a:p>
            <a:p>
              <a:pPr algn="l">
                <a:lnSpc>
                  <a:spcPts val="3868"/>
                </a:lnSpc>
              </a:pPr>
              <a:r>
                <a:rPr lang="en-US" sz="2763" spc="-55" strike="noStrike" u="none">
                  <a:solidFill>
                    <a:srgbClr val="17726D"/>
                  </a:solidFill>
                  <a:latin typeface="Poppins"/>
                  <a:ea typeface="Poppins"/>
                  <a:cs typeface="Poppins"/>
                  <a:sym typeface="Poppins"/>
                </a:rPr>
                <a:t>Key Tables: Users. 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47959" y="280200"/>
              <a:ext cx="1156822" cy="935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963"/>
                </a:lnSpc>
                <a:spcBef>
                  <a:spcPct val="0"/>
                </a:spcBef>
              </a:pPr>
              <a:r>
                <a:rPr lang="en-US" sz="4259">
                  <a:solidFill>
                    <a:srgbClr val="FDFDFD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02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969660" y="2755293"/>
            <a:ext cx="373607" cy="373607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8169206" y="6216857"/>
            <a:ext cx="373607" cy="373607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839945" y="273499"/>
            <a:ext cx="665950" cy="755201"/>
          </a:xfrm>
          <a:custGeom>
            <a:avLst/>
            <a:gdLst/>
            <a:ahLst/>
            <a:cxnLst/>
            <a:rect r="r" b="b" t="t" l="l"/>
            <a:pathLst>
              <a:path h="755201" w="665950">
                <a:moveTo>
                  <a:pt x="0" y="0"/>
                </a:moveTo>
                <a:lnTo>
                  <a:pt x="665950" y="0"/>
                </a:lnTo>
                <a:lnTo>
                  <a:pt x="665950" y="755201"/>
                </a:lnTo>
                <a:lnTo>
                  <a:pt x="0" y="7552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652038" y="436160"/>
            <a:ext cx="319139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6F6F6"/>
                </a:solidFill>
                <a:latin typeface="Open Sans"/>
                <a:ea typeface="Open Sans"/>
                <a:cs typeface="Open Sans"/>
                <a:sym typeface="Open Sans"/>
              </a:rPr>
              <a:t>Pauwan</a:t>
            </a:r>
          </a:p>
        </p:txBody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DAGV6wYZPHA</dc:identifier>
  <dcterms:modified xsi:type="dcterms:W3CDTF">2011-08-01T06:04:30Z</dcterms:modified>
  <cp:revision>1</cp:revision>
  <dc:title>White Green Simple and Professional Business Pitch Deck Presentation</dc:title>
</cp:coreProperties>
</file>